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2EA600-0599-465D-A65B-CE1F58DA4238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76BE8E-F1CD-4F4F-9EBE-8F03B5AD14CA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mailto:maritza.huenuanca@elar.c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052320" cy="1470025"/>
          </a:xfrm>
        </p:spPr>
        <p:txBody>
          <a:bodyPr>
            <a:normAutofit/>
          </a:bodyPr>
          <a:lstStyle/>
          <a:p>
            <a:pPr algn="l"/>
            <a:r>
              <a:rPr lang="es-ES_tradnl" sz="1400" b="1" dirty="0" smtClean="0">
                <a:solidFill>
                  <a:schemeClr val="bg1"/>
                </a:solidFill>
              </a:rPr>
              <a:t>Liceo Particular Avenida Recoleta</a:t>
            </a:r>
            <a:r>
              <a:rPr lang="es-ES" sz="1400" b="1" dirty="0" smtClean="0">
                <a:solidFill>
                  <a:schemeClr val="bg1"/>
                </a:solidFill>
              </a:rPr>
              <a:t/>
            </a:r>
            <a:br>
              <a:rPr lang="es-ES" sz="1400" b="1" dirty="0" smtClean="0">
                <a:solidFill>
                  <a:schemeClr val="bg1"/>
                </a:solidFill>
              </a:rPr>
            </a:br>
            <a:r>
              <a:rPr lang="es-ES_tradnl" sz="1400" b="1" dirty="0" smtClean="0">
                <a:solidFill>
                  <a:schemeClr val="bg1"/>
                </a:solidFill>
              </a:rPr>
              <a:t>Fundación María Romo              </a:t>
            </a:r>
            <a:r>
              <a:rPr lang="es-ES" sz="1400" b="1" dirty="0" smtClean="0">
                <a:solidFill>
                  <a:schemeClr val="bg1"/>
                </a:solidFill>
              </a:rPr>
              <a:t/>
            </a:r>
            <a:br>
              <a:rPr lang="es-ES" sz="1400" b="1" dirty="0" smtClean="0">
                <a:solidFill>
                  <a:schemeClr val="bg1"/>
                </a:solidFill>
              </a:rPr>
            </a:br>
            <a:r>
              <a:rPr lang="es-ES_tradnl" sz="1400" b="1" dirty="0" smtClean="0">
                <a:solidFill>
                  <a:schemeClr val="bg1"/>
                </a:solidFill>
              </a:rPr>
              <a:t>Departamento de Religión</a:t>
            </a:r>
            <a:r>
              <a:rPr lang="es-ES" sz="1400" b="1" dirty="0" smtClean="0">
                <a:solidFill>
                  <a:schemeClr val="bg1"/>
                </a:solidFill>
              </a:rPr>
              <a:t/>
            </a:r>
            <a:br>
              <a:rPr lang="es-ES" sz="1400" b="1" dirty="0" smtClean="0">
                <a:solidFill>
                  <a:schemeClr val="bg1"/>
                </a:solidFill>
              </a:rPr>
            </a:br>
            <a:r>
              <a:rPr lang="es-ES_tradnl" sz="1400" b="1" dirty="0" smtClean="0">
                <a:solidFill>
                  <a:schemeClr val="bg1"/>
                </a:solidFill>
              </a:rPr>
              <a:t>Docente: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Maritza</a:t>
            </a:r>
            <a:r>
              <a:rPr lang="es-ES_tradnl" sz="1400" b="1" dirty="0" smtClean="0">
                <a:solidFill>
                  <a:schemeClr val="bg1"/>
                </a:solidFill>
              </a:rPr>
              <a:t>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Huenuanca</a:t>
            </a:r>
            <a:r>
              <a:rPr lang="es-ES_tradnl" sz="1400" b="1" dirty="0" smtClean="0">
                <a:solidFill>
                  <a:schemeClr val="bg1"/>
                </a:solidFill>
              </a:rPr>
              <a:t/>
            </a:r>
            <a:br>
              <a:rPr lang="es-ES_tradnl" sz="1400" b="1" dirty="0" smtClean="0">
                <a:solidFill>
                  <a:schemeClr val="bg1"/>
                </a:solidFill>
              </a:rPr>
            </a:br>
            <a:r>
              <a:rPr lang="es-ES_tradnl" sz="1400" b="1" dirty="0"/>
              <a:t> </a:t>
            </a:r>
            <a:r>
              <a:rPr lang="es-ES_tradnl" sz="1400" b="1" dirty="0" smtClean="0"/>
              <a:t>                                        </a:t>
            </a:r>
            <a:r>
              <a:rPr lang="es-ES" sz="1400" b="1" dirty="0" smtClean="0">
                <a:solidFill>
                  <a:schemeClr val="tx1"/>
                </a:solidFill>
              </a:rPr>
              <a:t> </a:t>
            </a:r>
            <a:r>
              <a:rPr lang="es-ES_tradnl" sz="1400" b="1" dirty="0" smtClean="0">
                <a:solidFill>
                  <a:schemeClr val="bg1"/>
                </a:solidFill>
              </a:rPr>
              <a:t>“EDUCAR ES LA FORMA MÁS ALTA DE LLEGAR A DIOS”</a:t>
            </a:r>
            <a:r>
              <a:rPr lang="es-ES" sz="1400" b="1" dirty="0" smtClean="0">
                <a:solidFill>
                  <a:schemeClr val="bg1"/>
                </a:solidFill>
              </a:rPr>
              <a:t/>
            </a:r>
            <a:br>
              <a:rPr lang="es-ES" sz="1400" b="1" dirty="0" smtClean="0">
                <a:solidFill>
                  <a:schemeClr val="bg1"/>
                </a:solidFill>
              </a:rPr>
            </a:br>
            <a:endParaRPr lang="es-ES" sz="1400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339752" y="1988840"/>
            <a:ext cx="487986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EL BAUTISMO</a:t>
            </a:r>
            <a:endParaRPr lang="es-ES" sz="5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2" descr="el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648072" cy="650381"/>
          </a:xfrm>
          <a:prstGeom prst="rect">
            <a:avLst/>
          </a:prstGeom>
          <a:noFill/>
        </p:spPr>
      </p:pic>
      <p:pic>
        <p:nvPicPr>
          <p:cNvPr id="6" name="5 Imagen" descr="domingo-del-bautismo-del-seor-ciclo-a-1-6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3429000"/>
            <a:ext cx="4262611" cy="3200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24536"/>
          </a:xfrm>
        </p:spPr>
        <p:txBody>
          <a:bodyPr/>
          <a:lstStyle/>
          <a:p>
            <a:r>
              <a:rPr lang="es-ES" b="1" dirty="0" smtClean="0"/>
              <a:t>Definición de bautismo</a:t>
            </a:r>
            <a:r>
              <a:rPr lang="es-ES" dirty="0" smtClean="0"/>
              <a:t>. ... El verbo </a:t>
            </a:r>
            <a:r>
              <a:rPr lang="es-ES" b="1" dirty="0" smtClean="0"/>
              <a:t>bautizar</a:t>
            </a:r>
            <a:r>
              <a:rPr lang="es-ES" dirty="0" smtClean="0"/>
              <a:t> deriva </a:t>
            </a:r>
            <a:r>
              <a:rPr lang="es-ES" b="1" dirty="0" smtClean="0"/>
              <a:t>de</a:t>
            </a:r>
            <a:r>
              <a:rPr lang="es-ES" dirty="0" smtClean="0"/>
              <a:t> un vocablo griego que tiene el </a:t>
            </a:r>
            <a:r>
              <a:rPr lang="es-ES" b="1" dirty="0" smtClean="0"/>
              <a:t>significado de</a:t>
            </a:r>
            <a:r>
              <a:rPr lang="es-ES" dirty="0" smtClean="0"/>
              <a:t> sumergir </a:t>
            </a:r>
            <a:r>
              <a:rPr lang="es-ES" b="1" dirty="0" smtClean="0"/>
              <a:t>y</a:t>
            </a:r>
            <a:r>
              <a:rPr lang="es-ES" dirty="0" smtClean="0"/>
              <a:t> aunque hace referencia directamente al primer ritual iniciático </a:t>
            </a:r>
            <a:r>
              <a:rPr lang="es-ES" b="1" dirty="0" smtClean="0"/>
              <a:t>del</a:t>
            </a:r>
            <a:r>
              <a:rPr lang="es-ES" dirty="0" smtClean="0"/>
              <a:t> cristianismo también se utiliza </a:t>
            </a:r>
            <a:r>
              <a:rPr lang="es-ES" b="1" dirty="0" smtClean="0"/>
              <a:t>para</a:t>
            </a:r>
            <a:r>
              <a:rPr lang="es-ES" dirty="0" smtClean="0"/>
              <a:t> referirse a cualquier rito </a:t>
            </a:r>
            <a:r>
              <a:rPr lang="es-ES" b="1" dirty="0" smtClean="0"/>
              <a:t>de</a:t>
            </a:r>
            <a:r>
              <a:rPr lang="es-ES" dirty="0" smtClean="0"/>
              <a:t> iniciación independientemente </a:t>
            </a:r>
            <a:r>
              <a:rPr lang="es-ES" b="1" dirty="0" smtClean="0"/>
              <a:t>de</a:t>
            </a:r>
            <a:r>
              <a:rPr lang="es-ES" dirty="0" smtClean="0"/>
              <a:t> la religión </a:t>
            </a:r>
            <a:r>
              <a:rPr lang="es-ES" b="1" dirty="0" smtClean="0"/>
              <a:t>en</a:t>
            </a:r>
            <a:r>
              <a:rPr lang="es-ES" dirty="0" smtClean="0"/>
              <a:t> la que se realice.       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83671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Según la historia podemos  utilizar la siguiente…</a:t>
            </a:r>
            <a:endParaRPr lang="es-ES" b="1" dirty="0"/>
          </a:p>
        </p:txBody>
      </p:sp>
      <p:pic>
        <p:nvPicPr>
          <p:cNvPr id="5" name="4 Imagen" descr="descarga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797152"/>
            <a:ext cx="1584176" cy="1559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 descr="descarga (10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10000" contrast="20000"/>
          </a:blip>
          <a:stretch>
            <a:fillRect/>
          </a:stretch>
        </p:blipFill>
        <p:spPr>
          <a:xfrm>
            <a:off x="755576" y="764704"/>
            <a:ext cx="7920880" cy="49685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sacramento-del-bautismo-diapo-3-638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39553" y="1052736"/>
            <a:ext cx="8208911" cy="55598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el-bautismo-ppt-7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escarga (5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8404872" cy="4145086"/>
          </a:xfrm>
        </p:spPr>
      </p:pic>
      <p:pic>
        <p:nvPicPr>
          <p:cNvPr id="5" name="4 Imagen" descr="images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4869160"/>
            <a:ext cx="2495550" cy="1838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descarga (9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0000" contrast="20000"/>
          </a:blip>
          <a:stretch>
            <a:fillRect/>
          </a:stretch>
        </p:blipFill>
        <p:spPr>
          <a:xfrm>
            <a:off x="259507" y="1196752"/>
            <a:ext cx="8416949" cy="49685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el-bautismo-ppt-5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9144000" cy="57759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INSTRUCTIVO DE RELIGIÓN CUARTO BÁSICO</a:t>
            </a:r>
            <a:r>
              <a:rPr lang="es-ES" sz="1800" dirty="0" smtClean="0"/>
              <a:t/>
            </a:r>
            <a:br>
              <a:rPr lang="es-ES" sz="1800" dirty="0" smtClean="0"/>
            </a:br>
            <a:endParaRPr lang="es-ES" sz="1800" dirty="0">
              <a:latin typeface="Comic Sans MS" pitchFamily="66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5328592"/>
          </a:xfrm>
        </p:spPr>
        <p:txBody>
          <a:bodyPr>
            <a:normAutofit/>
          </a:bodyPr>
          <a:lstStyle/>
          <a:p>
            <a:r>
              <a:rPr lang="es-ES" sz="1400" b="1" dirty="0" smtClean="0">
                <a:latin typeface="Comic Sans MS" pitchFamily="66" charset="0"/>
              </a:rPr>
              <a:t>Actividad: Los alumnos observan el </a:t>
            </a:r>
            <a:r>
              <a:rPr lang="es-ES" sz="1400" b="1" dirty="0" err="1" smtClean="0">
                <a:latin typeface="Comic Sans MS" pitchFamily="66" charset="0"/>
              </a:rPr>
              <a:t>ppt</a:t>
            </a:r>
            <a:r>
              <a:rPr lang="es-ES" sz="1400" b="1" dirty="0" smtClean="0">
                <a:latin typeface="Comic Sans MS" pitchFamily="66" charset="0"/>
              </a:rPr>
              <a:t> sobre “El Bautismo” el cual comentaran con su familia las siguientes preguntas:¿Porque es importante el bautismo?¿Que recibo en el bautismo?</a:t>
            </a:r>
          </a:p>
          <a:p>
            <a:r>
              <a:rPr lang="es-ES" sz="1400" b="1" dirty="0" smtClean="0">
                <a:latin typeface="Comic Sans MS" pitchFamily="66" charset="0"/>
              </a:rPr>
              <a:t>Luego los estudiantes buscaran imágenes del Bautismo o realizaran dibujos organizándolos para crear una tarjeta,utilzando hoja de block, lápices de colores, papel lustre, tijeras y pegamento. Observar ejemplo:</a:t>
            </a:r>
          </a:p>
          <a:p>
            <a:pPr>
              <a:buNone/>
            </a:pPr>
            <a:endParaRPr lang="es-ES" sz="1400" b="1" dirty="0" smtClean="0">
              <a:latin typeface="Comic Sans MS" pitchFamily="66" charset="0"/>
            </a:endParaRPr>
          </a:p>
          <a:p>
            <a:pPr>
              <a:buNone/>
            </a:pPr>
            <a:endParaRPr lang="es-ES" sz="1400" b="1" dirty="0" smtClean="0">
              <a:latin typeface="Comic Sans MS" pitchFamily="66" charset="0"/>
            </a:endParaRPr>
          </a:p>
          <a:p>
            <a:pPr>
              <a:buNone/>
            </a:pPr>
            <a:endParaRPr lang="es-ES" sz="1400" b="1" dirty="0" smtClean="0">
              <a:latin typeface="Comic Sans MS" pitchFamily="66" charset="0"/>
            </a:endParaRPr>
          </a:p>
          <a:p>
            <a:pPr>
              <a:buNone/>
            </a:pPr>
            <a:endParaRPr lang="es-ES" sz="1400" b="1" dirty="0" smtClean="0">
              <a:latin typeface="Comic Sans MS" pitchFamily="66" charset="0"/>
            </a:endParaRPr>
          </a:p>
          <a:p>
            <a:pPr>
              <a:buNone/>
            </a:pPr>
            <a:endParaRPr lang="es-ES" sz="1400" b="1" dirty="0" smtClean="0">
              <a:latin typeface="Comic Sans MS" pitchFamily="66" charset="0"/>
            </a:endParaRPr>
          </a:p>
          <a:p>
            <a:pPr>
              <a:buNone/>
            </a:pPr>
            <a:endParaRPr lang="es-ES" sz="1400" b="1" dirty="0" smtClean="0">
              <a:latin typeface="Comic Sans MS" pitchFamily="66" charset="0"/>
            </a:endParaRPr>
          </a:p>
          <a:p>
            <a:pPr>
              <a:buNone/>
            </a:pPr>
            <a:endParaRPr lang="es-ES" sz="1400" b="1" dirty="0" smtClean="0">
              <a:latin typeface="Comic Sans MS" pitchFamily="66" charset="0"/>
            </a:endParaRPr>
          </a:p>
          <a:p>
            <a:r>
              <a:rPr lang="es-ES" sz="1400" b="1" dirty="0" smtClean="0">
                <a:latin typeface="Comic Sans MS" pitchFamily="66" charset="0"/>
              </a:rPr>
              <a:t>Coloca tu nombre y curso en un papelito aparte.</a:t>
            </a:r>
          </a:p>
          <a:p>
            <a:r>
              <a:rPr lang="es-ES" sz="1400" b="1" dirty="0" smtClean="0">
                <a:latin typeface="Comic Sans MS" pitchFamily="66" charset="0"/>
              </a:rPr>
              <a:t>Se le saca una foto al trabajo y se envía a mi correo: </a:t>
            </a:r>
            <a:r>
              <a:rPr lang="es-ES" sz="1400" b="1" dirty="0" smtClean="0">
                <a:solidFill>
                  <a:srgbClr val="0070C0"/>
                </a:solidFill>
                <a:latin typeface="Comic Sans MS" pitchFamily="66" charset="0"/>
                <a:hlinkClick r:id="rId2"/>
              </a:rPr>
              <a:t>maritza.huenuanca@elar.cl</a:t>
            </a:r>
            <a:r>
              <a:rPr lang="es-ES" sz="1400" b="1" dirty="0" smtClean="0">
                <a:solidFill>
                  <a:srgbClr val="0070C0"/>
                </a:solidFill>
                <a:latin typeface="Comic Sans MS" pitchFamily="66" charset="0"/>
              </a:rPr>
              <a:t>.</a:t>
            </a:r>
          </a:p>
          <a:p>
            <a:r>
              <a:rPr lang="es-E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Cualquier consulta se puede enviar por correo y si aun no envía las guías anteriores todavía hay tiempo para hacerlo.</a:t>
            </a:r>
          </a:p>
          <a:p>
            <a:pPr>
              <a:buNone/>
            </a:pPr>
            <a:endParaRPr lang="es-ES" sz="1600" b="1" dirty="0">
              <a:latin typeface="Comic Sans MS" pitchFamily="66" charset="0"/>
            </a:endParaRPr>
          </a:p>
        </p:txBody>
      </p:sp>
      <p:pic>
        <p:nvPicPr>
          <p:cNvPr id="6" name="5 Imagen" descr="tarjeta-bautism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55978" y="2564904"/>
            <a:ext cx="1935493" cy="1368152"/>
          </a:xfrm>
          <a:prstGeom prst="rect">
            <a:avLst/>
          </a:prstGeom>
        </p:spPr>
      </p:pic>
      <p:pic>
        <p:nvPicPr>
          <p:cNvPr id="7" name="6 Imagen" descr="descarga (1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2564904"/>
            <a:ext cx="2165226" cy="1455032"/>
          </a:xfrm>
          <a:prstGeom prst="rect">
            <a:avLst/>
          </a:prstGeom>
        </p:spPr>
      </p:pic>
      <p:pic>
        <p:nvPicPr>
          <p:cNvPr id="8" name="7 Imagen" descr="descarga (2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44208" y="4941168"/>
            <a:ext cx="1368152" cy="1546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519</TotalTime>
  <Words>140</Words>
  <Application>Microsoft Office PowerPoint</Application>
  <PresentationFormat>Presentación en pantalla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Calibri</vt:lpstr>
      <vt:lpstr>Comic Sans MS</vt:lpstr>
      <vt:lpstr>Constantia</vt:lpstr>
      <vt:lpstr>Wingdings 2</vt:lpstr>
      <vt:lpstr>Flujo</vt:lpstr>
      <vt:lpstr>Liceo Particular Avenida Recoleta Fundación María Romo               Departamento de Religión Docente: Maritza Huenuanca                                           “EDUCAR ES LA FORMA MÁS ALTA DE LLEGAR A DIOS”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INSTRUCTIVO DE RELIGIÓN CUARTO BÁSICO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Religion</dc:creator>
  <cp:lastModifiedBy>Usuario de Windows</cp:lastModifiedBy>
  <cp:revision>5</cp:revision>
  <dcterms:created xsi:type="dcterms:W3CDTF">2020-04-23T17:47:26Z</dcterms:created>
  <dcterms:modified xsi:type="dcterms:W3CDTF">2020-04-27T16:39:34Z</dcterms:modified>
</cp:coreProperties>
</file>